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8" r:id="rId2"/>
    <p:sldId id="299" r:id="rId3"/>
    <p:sldId id="349" r:id="rId4"/>
    <p:sldId id="341" r:id="rId5"/>
    <p:sldId id="345" r:id="rId6"/>
    <p:sldId id="342" r:id="rId7"/>
    <p:sldId id="343" r:id="rId8"/>
    <p:sldId id="325" r:id="rId9"/>
  </p:sldIdLst>
  <p:sldSz cx="12192000" cy="6858000"/>
  <p:notesSz cx="7102475" cy="102330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5C3"/>
    <a:srgbClr val="B90F22"/>
    <a:srgbClr val="D7DAE3"/>
    <a:srgbClr val="020000"/>
    <a:srgbClr val="A6A6A6"/>
    <a:srgbClr val="000000"/>
    <a:srgbClr val="E9503E"/>
    <a:srgbClr val="FDCA00"/>
    <a:srgbClr val="F5A300"/>
    <a:srgbClr val="9C1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0" autoAdjust="0"/>
    <p:restoredTop sz="69598" autoAdjust="0"/>
  </p:normalViewPr>
  <p:slideViewPr>
    <p:cSldViewPr snapToObjects="1">
      <p:cViewPr varScale="1">
        <p:scale>
          <a:sx n="63" d="100"/>
          <a:sy n="63" d="100"/>
        </p:scale>
        <p:origin x="1478" y="62"/>
      </p:cViewPr>
      <p:guideLst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5" d="100"/>
          <a:sy n="65" d="100"/>
        </p:scale>
        <p:origin x="2299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7291" y="433483"/>
            <a:ext cx="5596487" cy="43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6996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408"/>
              </a:lnSpc>
              <a:defRPr sz="11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7291" y="9588132"/>
            <a:ext cx="1377749" cy="29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75040" y="9588132"/>
            <a:ext cx="4623185" cy="29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213022" y="9588132"/>
            <a:ext cx="693807" cy="29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35" y="403281"/>
            <a:ext cx="961794" cy="4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97291" y="200753"/>
            <a:ext cx="6709538" cy="161667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lIns="99057" tIns="49528" rIns="99057" bIns="4952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9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7291" y="403281"/>
            <a:ext cx="670953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97291" y="9508186"/>
            <a:ext cx="6709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95648" y="870518"/>
            <a:ext cx="67095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15" y="403282"/>
            <a:ext cx="968369" cy="47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95648" y="9719598"/>
            <a:ext cx="1676973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408"/>
              </a:lnSpc>
              <a:defRPr sz="11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85775" y="1033463"/>
            <a:ext cx="6110288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7291" y="4794955"/>
            <a:ext cx="6707893" cy="479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72621" y="9719598"/>
            <a:ext cx="425162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408"/>
              </a:lnSpc>
              <a:defRPr sz="11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24242" y="9719598"/>
            <a:ext cx="976590" cy="51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57" tIns="49528" rIns="99057" bIns="4952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408"/>
              </a:lnSpc>
              <a:defRPr sz="11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7291" y="433482"/>
            <a:ext cx="5596487" cy="440589"/>
          </a:xfrm>
          <a:prstGeom prst="rect">
            <a:avLst/>
          </a:prstGeom>
          <a:noFill/>
          <a:ln>
            <a:noFill/>
          </a:ln>
        </p:spPr>
        <p:txBody>
          <a:bodyPr lIns="116996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408"/>
              </a:lnSpc>
              <a:defRPr/>
            </a:pPr>
            <a:endParaRPr lang="de-DE" altLang="de-DE" sz="11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97291" y="200753"/>
            <a:ext cx="6709538" cy="161667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lIns="99057" tIns="49528" rIns="99057" bIns="4952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9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97291" y="403281"/>
            <a:ext cx="670953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97291" y="874071"/>
            <a:ext cx="6709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97291" y="9719598"/>
            <a:ext cx="670953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95648" y="4592426"/>
            <a:ext cx="670953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9057" tIns="49528" rIns="99057" bIns="49528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33D82B1-7E4D-BF41-BC04-687F0ACFF9D1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353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136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936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65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0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Passage</a:t>
            </a:r>
          </a:p>
          <a:p>
            <a:r>
              <a:rPr lang="de-DE" dirty="0"/>
              <a:t>TU = Kooperationsbereit und anspruchsvoll; Fremdheitsgefühle werden schwinden, „</a:t>
            </a:r>
            <a:r>
              <a:rPr lang="de-DE" dirty="0" err="1"/>
              <a:t>Belonging</a:t>
            </a:r>
            <a:r>
              <a:rPr lang="de-DE" dirty="0"/>
              <a:t> </a:t>
            </a:r>
            <a:r>
              <a:rPr lang="de-DE" dirty="0" err="1"/>
              <a:t>Uncertainty</a:t>
            </a:r>
            <a:r>
              <a:rPr lang="de-DE" dirty="0"/>
              <a:t>“ („Zugehörigkeitsunsicherheit“) </a:t>
            </a:r>
            <a:br>
              <a:rPr lang="de-DE" dirty="0"/>
            </a:br>
            <a:r>
              <a:rPr lang="de-DE" dirty="0"/>
              <a:t>Die TU traut Ihnen das Studium zu!</a:t>
            </a:r>
          </a:p>
          <a:p>
            <a:r>
              <a:rPr lang="de-DE" dirty="0"/>
              <a:t>Uni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ǂ Schule: eigenes Thema, mehr Freiheit, Gleich-Interessierte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 Selbständigkeit, höheres Tempo, anspruchsvolle Lehre und Klausuren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76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1464" indent="-371464">
              <a:buAutoNum type="arabicPeriod"/>
            </a:pPr>
            <a:r>
              <a:rPr lang="de-DE" dirty="0"/>
              <a:t>Lernstrategie: semesterbegleitend systematisch vor- und nacharbeiten, auch in der Gruppe, 40h/Woche; Uni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ǂ Schule: frei, eigenes Interessensgebiet, andere Interessierte, aber auch hohes Abstraktionsniveau, hohes Lehrtempo, höhere Prüfungsansprüche, Selbständigkeit</a:t>
            </a:r>
          </a:p>
          <a:p>
            <a:pPr marL="371464" indent="-371464"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(heterogene) Lerngruppe ǂ (homogene) Freundesgruppe</a:t>
            </a:r>
          </a:p>
          <a:p>
            <a:pPr marL="371464" indent="-371464"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Wie melde ich mich an? Wie melde ich mich ab? Gibt es einen Nachteilsausgleich? Kann ich das Wahlpflichtfach wechseln? APB, Modulhandbücher,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TUCaN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marL="371464" indent="-371464"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Erwartungen: Ziele der Lerngruppe, Klausuranforderungen, Absprachen zur Ba-Arbeit, …</a:t>
            </a:r>
          </a:p>
          <a:p>
            <a:pPr marL="371464" indent="-371464">
              <a:buAutoNum type="arabicPeriod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Hilfe frühzeitig: Erststudierende, Teilzeitstudierende, Studierende mit Kind, … mit gesundheitlichen Beeinträchtigungen, …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Krise? - </a:t>
            </a:r>
            <a:r>
              <a:rPr lang="de-DE" dirty="0"/>
              <a:t>nicht zu schnell aufgeben!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6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E874AB7-78DF-1346-AEDE-41E0AD87CECC}" type="datetime4">
              <a:rPr lang="de-DE" smtClean="0"/>
              <a:t>22.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80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F45A7C92-3572-D640-A8C4-73D7AC5D6B89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TUDa Hintergrundmotiv ">
            <a:extLst>
              <a:ext uri="{FF2B5EF4-FFF2-40B4-BE49-F238E27FC236}">
                <a16:creationId xmlns:a16="http://schemas.microsoft.com/office/drawing/2014/main" id="{143BFA90-65D7-1441-BBB5-66FACD4F8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grpSp>
        <p:nvGrpSpPr>
          <p:cNvPr id="25" name="TU Da Logo">
            <a:extLst>
              <a:ext uri="{FF2B5EF4-FFF2-40B4-BE49-F238E27FC236}">
                <a16:creationId xmlns:a16="http://schemas.microsoft.com/office/drawing/2014/main" id="{503C6CF5-22B1-1445-8B63-8870CE528245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17FFD4ED-B749-5E44-9C2C-F3FE65402AD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5DB8BC31-FC5E-E145-AB52-3F047A248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928BBA1C-1DE0-D248-BB00-FDB0CD9476C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3350330A-6B17-C54B-B285-F71BB5F4B3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2EED2DF5-BA08-AE4B-A725-2DC2D00ACD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7916D5CB-98CE-8241-B5CE-B75B0238976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E0C8DFCE-492C-DF4D-BC45-A3592BB63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6DD2FB1-260B-BB44-882C-B6D58B3C7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B2150D36-64C6-284F-A421-F2F59D6C51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0A92D65-9DD0-7243-95D7-6F350EB2F6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72B33F51-1B97-3D49-8871-FC004D2ACB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20201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Beschwerde- </a:t>
            </a:r>
            <a:r>
              <a:rPr lang="de-DE"/>
              <a:t>und Verbesserungsmanagement </a:t>
            </a:r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4. Oktober 2022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Dez. II Studium und Lehre, Hochschulrecht | Beschwerde- und Verbesserungsmanagement | Dipl.-Math Wolf Hertlein</a:t>
            </a:r>
          </a:p>
        </p:txBody>
      </p:sp>
    </p:spTree>
    <p:extLst>
      <p:ext uri="{BB962C8B-B14F-4D97-AF65-F5344CB8AC3E}">
        <p14:creationId xmlns:p14="http://schemas.microsoft.com/office/powerpoint/2010/main" val="14408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A7EF7D30-0BA4-114E-B802-6C1F082D23D5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</p:spTree>
    <p:extLst>
      <p:ext uri="{BB962C8B-B14F-4D97-AF65-F5344CB8AC3E}">
        <p14:creationId xmlns:p14="http://schemas.microsoft.com/office/powerpoint/2010/main" val="122688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FE00BB7-FEF8-6548-930E-00A27AA886B8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923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4525419-5BF6-D842-81BA-0C3CB5DF4044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1245ED-6833-0748-9DAD-DF2E2787DA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840000"/>
            <a:ext cx="9390634" cy="6252597"/>
          </a:xfrm>
          <a:prstGeom prst="rect">
            <a:avLst/>
          </a:prstGeom>
        </p:spPr>
      </p:pic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24DB34E-A066-934E-B16A-AA4C922227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9566" y="1714176"/>
            <a:ext cx="5535233" cy="312452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2847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6306921" y="3801685"/>
            <a:ext cx="554157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6311901" y="1604798"/>
            <a:ext cx="5545138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D92AAA69-468A-9440-9BB6-CCA958B542C4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64FD7D7-3BF9-0641-B90E-D7D24F15975E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334962" y="1604963"/>
            <a:ext cx="568903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1" name="Bildplatzhalter 5">
            <a:extLst>
              <a:ext uri="{FF2B5EF4-FFF2-40B4-BE49-F238E27FC236}">
                <a16:creationId xmlns:a16="http://schemas.microsoft.com/office/drawing/2014/main" id="{1FCC726F-E193-F94F-8201-525E01F62C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008" y="1604963"/>
            <a:ext cx="5689030" cy="225608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Bildplatzhalter 5">
            <a:extLst>
              <a:ext uri="{FF2B5EF4-FFF2-40B4-BE49-F238E27FC236}">
                <a16:creationId xmlns:a16="http://schemas.microsoft.com/office/drawing/2014/main" id="{B85BD1D8-7EB2-9E4D-B9CB-36ACC967C5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8008" y="4007912"/>
            <a:ext cx="5689030" cy="230081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528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invertie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7679286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solidFill>
                  <a:schemeClr val="bg1"/>
                </a:solidFill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97880D43-ACF9-1240-BBA0-34C2C3C1C018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918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itel / Inhal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l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2255837" y="5134075"/>
            <a:ext cx="7679795" cy="95158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/>
            </a:lvl1pPr>
          </a:lstStyle>
          <a:p>
            <a:pPr lvl="0"/>
            <a:r>
              <a:rPr lang="de-DE" dirty="0"/>
              <a:t>Formatvorlagen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AB095E4-9FFE-4542-8643-40CBEB026F9B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2255838" y="1604963"/>
            <a:ext cx="7680326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3489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5637213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5691DD1-19DF-1645-AD54-9CF1E3DF43D8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1604963"/>
            <a:ext cx="9721080" cy="37687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15876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ildstreif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Überschrift">
            <a:extLst>
              <a:ext uri="{FF2B5EF4-FFF2-40B4-BE49-F238E27FC236}">
                <a16:creationId xmlns:a16="http://schemas.microsoft.com/office/drawing/2014/main" id="{D1730AEA-8C9A-2D4C-9C6B-677859981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3088B3E8-E60B-6F42-BEE4-F838A682B1A3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2"/>
          </p:nvPr>
        </p:nvSpPr>
        <p:spPr>
          <a:xfrm>
            <a:off x="0" y="2947988"/>
            <a:ext cx="12192000" cy="33607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26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16D54C2C-C1BA-5A49-B1F6-3EFEF007B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10870"/>
          <a:stretch/>
        </p:blipFill>
        <p:spPr>
          <a:xfrm>
            <a:off x="0" y="0"/>
            <a:ext cx="12194117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  <a:alpha val="0"/>
                </a:schemeClr>
              </a:gs>
              <a:gs pos="90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37" name="TU Da Logo">
            <a:extLst>
              <a:ext uri="{FF2B5EF4-FFF2-40B4-BE49-F238E27FC236}">
                <a16:creationId xmlns:a16="http://schemas.microsoft.com/office/drawing/2014/main" id="{EAA66300-6AAB-754F-8BB2-1546FA7BF970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88A9D315-D5F1-434E-9D9F-7DD811A40D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C30205E-33B3-0945-9A01-0401BCC449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3C7F08C4-12F6-5B45-86F9-73FB3C1B0A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3A0BEBE8-6577-4141-B011-92AC0BF021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BCBB143F-9833-F04C-86D0-D3DA70F16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7EA41C8-81C0-DE43-BE0B-E818FB82CA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174B789B-A76E-5842-AFD2-45E44F4305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16749FFF-AF73-AE46-8051-4ACEF85547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1A5CD2E-02AD-C64B-A65F-D7CC904CAF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6EF9AB83-0096-9D4F-ACD1-6EA4F2B0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5A8B2D96-1101-E343-8AEA-5FCEC2F559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3871415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13DB074A-2E86-C84E-886A-0F46B905883C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838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40C8D0A-2826-334F-AC7B-3C502487EC04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Mengentext"/>
          <p:cNvSpPr>
            <a:spLocks noGrp="1"/>
          </p:cNvSpPr>
          <p:nvPr>
            <p:ph type="body" sz="quarter" idx="12" hasCustomPrompt="1"/>
          </p:nvPr>
        </p:nvSpPr>
        <p:spPr>
          <a:xfrm>
            <a:off x="4292250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Mengentext"/>
          <p:cNvSpPr>
            <a:spLocks noGrp="1"/>
          </p:cNvSpPr>
          <p:nvPr>
            <p:ph type="body" sz="quarter" idx="13" hasCustomPrompt="1"/>
          </p:nvPr>
        </p:nvSpPr>
        <p:spPr>
          <a:xfrm>
            <a:off x="8248497" y="2926232"/>
            <a:ext cx="36000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84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630452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2926232"/>
            <a:ext cx="5543974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 hasCustomPrompt="1"/>
          </p:nvPr>
        </p:nvSpPr>
        <p:spPr>
          <a:xfrm>
            <a:off x="6293867" y="1604798"/>
            <a:ext cx="5538996" cy="96808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81452342-A80E-5445-A934-373EC6DCFFC2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881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2555A729-F7CB-C54F-B1CE-6B88A50C74FC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72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998FB-6C64-8B44-93CB-335C802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D2EFE214-D270-6B4C-92C0-CC06527E3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018" y="2020493"/>
            <a:ext cx="2687637" cy="2687637"/>
          </a:xfrm>
          <a:prstGeom prst="ellipse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5BF83B9-2515-454D-A89F-2608B1EDE5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713" y="313555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1F841205-6AE5-5D48-90B6-2AF9DE19B3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6713" y="352163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F62238B2-8177-9D46-ACCD-E279BB0EB5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76713" y="390771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9A2974F0-5D4E-6244-B854-C9036906AD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713" y="4293791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cap="none" spc="30" baseline="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FE42D87B-A787-C742-975C-9BD6E3CC99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E12F9227-B5EE-894C-AE26-030FC59C4FF6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288379A2-EC9C-0E42-8EC5-77D6C95C3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Fußzeilenplatzhalter 4">
            <a:extLst>
              <a:ext uri="{FF2B5EF4-FFF2-40B4-BE49-F238E27FC236}">
                <a16:creationId xmlns:a16="http://schemas.microsoft.com/office/drawing/2014/main" id="{D54AADC4-3D1D-554C-9B75-50BDACB2B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C5238371-880F-3F4E-A94E-5EB32911D6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6713" y="2278063"/>
            <a:ext cx="5759450" cy="68102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5400"/>
            </a:lvl1pPr>
          </a:lstStyle>
          <a:p>
            <a:pPr lvl="0"/>
            <a:r>
              <a:rPr lang="de-DE" dirty="0"/>
              <a:t>Mastertext</a:t>
            </a:r>
          </a:p>
        </p:txBody>
      </p:sp>
    </p:spTree>
    <p:extLst>
      <p:ext uri="{BB962C8B-B14F-4D97-AF65-F5344CB8AC3E}">
        <p14:creationId xmlns:p14="http://schemas.microsoft.com/office/powerpoint/2010/main" val="221746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6553560-BCAE-D548-9152-407AB22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r="4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-6965" y="5081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028F6B8A-4351-C14D-81EE-80408041AAA1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AA3C96EC-094A-E747-BBAA-F0886BC8E1D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4C2D0020-DB1A-9048-B235-09A7E7CD1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E77EA0DE-6387-DC42-920F-1E924DE8BC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694ADC-4575-6A41-8B4B-DF5DC6F6C0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C81E4571-E534-FB4B-82D6-A5370FB4F95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8E4006C-1546-4C48-A332-B5F5A52340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5041117F-7AEA-5F49-AC6F-31F9E336B7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76AAC073-D207-7045-B2CE-E3A302D7AB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CECEE48-6642-7749-BF65-F58DF7E66F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EA088E1-A54D-7B4D-88AA-66731A3623E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573F31D7-C0EE-E34D-88C1-2532080200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249410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 Vollbildild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E11BAB0-E48E-C841-9D73-2787C12B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b="11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2EB25-F097-A74B-A96B-01944B99B827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B2978-8BAC-4943-B684-C5E414AF23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grpSp>
        <p:nvGrpSpPr>
          <p:cNvPr id="24" name="TU Da Logo">
            <a:extLst>
              <a:ext uri="{FF2B5EF4-FFF2-40B4-BE49-F238E27FC236}">
                <a16:creationId xmlns:a16="http://schemas.microsoft.com/office/drawing/2014/main" id="{CDD0BF59-DD3C-A540-8751-47F0864916DC}"/>
              </a:ext>
            </a:extLst>
          </p:cNvPr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2D07020F-1CA0-C84A-A40F-4A77C5D4C47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95E59EB5-6520-764D-8B47-9ADD117B8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88809F3F-51C3-1F49-8066-D1705F901D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660E5BA-C1CC-8941-A24B-9D69F25F15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351B9CA-F707-874A-B9BE-572135B616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877424B-7D82-F246-90B6-1FEA894D22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9CE5708-FBF2-4944-BE58-56E57D631D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8867F45-B2F5-4849-A54C-69D80BAB50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C244DD00-9B38-7E4A-9828-D9FB7D52B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75202579-3B45-AA42-ABA7-06BCCBEBA6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4B1CC9F3-93E3-684F-A5CE-51F70608C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715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7AE648A0-3EE0-EB44-9250-0C1D3491ECFD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9561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84799" y="4296400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B8676051-F2ED-BD4F-A174-41616750C208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8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18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-Trenner-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Trennfolie mit Hintergrundbild</a:t>
            </a:r>
          </a:p>
        </p:txBody>
      </p:sp>
      <p:sp>
        <p:nvSpPr>
          <p:cNvPr id="8" name="Titel">
            <a:extLst>
              <a:ext uri="{FF2B5EF4-FFF2-40B4-BE49-F238E27FC236}">
                <a16:creationId xmlns:a16="http://schemas.microsoft.com/office/drawing/2014/main" id="{CE22A32B-3F26-9049-974C-F0B8BC97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99" y="4293096"/>
            <a:ext cx="9599633" cy="144000"/>
          </a:xfrm>
        </p:spPr>
        <p:txBody>
          <a:bodyPr anchor="b" anchorCtr="0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4725111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9F9EB321-22C6-324C-AA30-60E6C10D803B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4117" cy="68580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</p:spTree>
    <p:extLst>
      <p:ext uri="{BB962C8B-B14F-4D97-AF65-F5344CB8AC3E}">
        <p14:creationId xmlns:p14="http://schemas.microsoft.com/office/powerpoint/2010/main" val="3716563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_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04962"/>
            <a:ext cx="12194117" cy="47053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Bild Vollfläche</a:t>
            </a:r>
          </a:p>
        </p:txBody>
      </p:sp>
      <p:sp>
        <p:nvSpPr>
          <p:cNvPr id="8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5DBD53-E1DF-6B40-A001-6647133B4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fld id="{C9CAFEA9-A594-1A47-BA6E-D2D088442907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80163E4-B142-714C-95DC-48069CF69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55B7F97-6A52-164E-9108-387425B0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/>
              <a:t>Fachbereich | Institut | Person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668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525360"/>
            <a:ext cx="1728192" cy="144000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4. Oktober 2022</a:t>
            </a: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Beschwerde- und Verbesserungsmanagement</a:t>
            </a:r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07568" y="6356350"/>
            <a:ext cx="5945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Dez. II Studium und Lehre, Hochschulrecht | Beschwerde- und Verbesserungsmanagement | Wolf Hertlein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51" r:id="rId2"/>
    <p:sldLayoutId id="2147484252" r:id="rId3"/>
    <p:sldLayoutId id="2147484253" r:id="rId4"/>
    <p:sldLayoutId id="2147484246" r:id="rId5"/>
    <p:sldLayoutId id="2147484226" r:id="rId6"/>
    <p:sldLayoutId id="2147484228" r:id="rId7"/>
    <p:sldLayoutId id="2147484236" r:id="rId8"/>
    <p:sldLayoutId id="2147484239" r:id="rId9"/>
    <p:sldLayoutId id="2147484196" r:id="rId10"/>
    <p:sldLayoutId id="2147484244" r:id="rId11"/>
    <p:sldLayoutId id="2147484237" r:id="rId12"/>
    <p:sldLayoutId id="2147484248" r:id="rId13"/>
    <p:sldLayoutId id="2147484238" r:id="rId14"/>
    <p:sldLayoutId id="2147484242" r:id="rId15"/>
    <p:sldLayoutId id="2147484234" r:id="rId16"/>
    <p:sldLayoutId id="2147484235" r:id="rId17"/>
    <p:sldLayoutId id="2147484241" r:id="rId18"/>
    <p:sldLayoutId id="2147484240" r:id="rId19"/>
    <p:sldLayoutId id="2147484229" r:id="rId20"/>
    <p:sldLayoutId id="2147484232" r:id="rId21"/>
    <p:sldLayoutId id="2147484230" r:id="rId22"/>
    <p:sldLayoutId id="2147484231" r:id="rId23"/>
    <p:sldLayoutId id="2147484243" r:id="rId24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0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6259" userDrawn="1">
          <p15:clr>
            <a:srgbClr val="F26B43"/>
          </p15:clr>
        </p15:guide>
        <p15:guide id="6" orient="horz" pos="2296" userDrawn="1">
          <p15:clr>
            <a:srgbClr val="F26B43"/>
          </p15:clr>
        </p15:guide>
        <p15:guide id="7" pos="5049" userDrawn="1">
          <p15:clr>
            <a:srgbClr val="F26B43"/>
          </p15:clr>
        </p15:guide>
        <p15:guide id="8" pos="1421" userDrawn="1">
          <p15:clr>
            <a:srgbClr val="F26B43"/>
          </p15:clr>
        </p15:guide>
        <p15:guide id="9" pos="2631" userDrawn="1">
          <p15:clr>
            <a:srgbClr val="F26B43"/>
          </p15:clr>
        </p15:guide>
        <p15:guide id="10" orient="horz" pos="3975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3128" userDrawn="1">
          <p15:clr>
            <a:srgbClr val="F26B43"/>
          </p15:clr>
        </p15:guide>
        <p15:guide id="13" orient="horz" pos="588" userDrawn="1">
          <p15:clr>
            <a:srgbClr val="F26B43"/>
          </p15:clr>
        </p15:guide>
        <p15:guide id="14" orient="horz" pos="1435" userDrawn="1">
          <p15:clr>
            <a:srgbClr val="F26B43"/>
          </p15:clr>
        </p15:guide>
        <p15:guide id="15" orient="horz" pos="1857" userDrawn="1">
          <p15:clr>
            <a:srgbClr val="F26B43"/>
          </p15:clr>
        </p15:guide>
        <p15:guide id="16" orient="horz" pos="2704" userDrawn="1">
          <p15:clr>
            <a:srgbClr val="F26B43"/>
          </p15:clr>
        </p15:guide>
        <p15:guide id="17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ntidiskriminierung@tu-darmstadt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8">
            <a:extLst>
              <a:ext uri="{FF2B5EF4-FFF2-40B4-BE49-F238E27FC236}">
                <a16:creationId xmlns:a16="http://schemas.microsoft.com/office/drawing/2014/main" id="{E7F75968-EA90-954B-B45A-B8B6BF146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r="11019"/>
          <a:stretch/>
        </p:blipFill>
        <p:spPr>
          <a:xfrm>
            <a:off x="-10215" y="0"/>
            <a:ext cx="12194117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784301-AF2F-1246-83FD-B504C9A8C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980" y="2938296"/>
            <a:ext cx="10329992" cy="1460944"/>
          </a:xfrm>
        </p:spPr>
        <p:txBody>
          <a:bodyPr/>
          <a:lstStyle/>
          <a:p>
            <a:r>
              <a:rPr lang="de-DE" sz="3600" cap="all" spc="133" dirty="0">
                <a:solidFill>
                  <a:schemeClr val="bg1"/>
                </a:solidFill>
                <a:latin typeface="Arial Black"/>
                <a:ea typeface="MS PGothic" panose="020B0600070205080204" pitchFamily="34" charset="-128"/>
                <a:cs typeface="Arial Black"/>
              </a:rPr>
              <a:t>Das Beschwerde- und Verbesserungsmanagement in Studium und Lehre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CA047C-62D5-2B48-88A1-7E491CBCA8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5AC7B7-8DF8-424A-B7FE-559B8F59B243}" type="datetime1">
              <a:rPr lang="de-DE" smtClean="0">
                <a:solidFill>
                  <a:schemeClr val="bg1"/>
                </a:solidFill>
              </a:rPr>
              <a:t>22.09.2025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23E6F8-6B34-F149-817E-542EB12FA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36306E-DF43-7147-ADE2-3F2EFA51A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kern="1200" dirty="0"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  <a:p>
            <a:endParaRPr lang="de-DE" dirty="0"/>
          </a:p>
        </p:txBody>
      </p:sp>
      <p:grpSp>
        <p:nvGrpSpPr>
          <p:cNvPr id="11" name="TU Da Logo">
            <a:extLst>
              <a:ext uri="{FF2B5EF4-FFF2-40B4-BE49-F238E27FC236}">
                <a16:creationId xmlns:a16="http://schemas.microsoft.com/office/drawing/2014/main" id="{BC931B4A-340F-1F49-9E07-48DE00C1CF90}"/>
              </a:ext>
            </a:extLst>
          </p:cNvPr>
          <p:cNvGrpSpPr/>
          <p:nvPr/>
        </p:nvGrpSpPr>
        <p:grpSpPr>
          <a:xfrm>
            <a:off x="9911087" y="412750"/>
            <a:ext cx="2272815" cy="910165"/>
            <a:chOff x="7454900" y="306388"/>
            <a:chExt cx="1704610" cy="68262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A389A896-0109-104A-9F32-F276CA6B0EC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12AAA28-19EC-E540-9F05-8AF38A4127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E744C68-56CA-B049-BCED-5F075B63B7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2D4599D-7AF0-804F-B10B-5FD374C4C6A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0E43C342-284B-B144-8B67-B16FE6E968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37F6B2C-26C2-4645-ACA7-9B19DCDB9B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3B17C88E-F026-F241-9528-C4A91AD6FF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BBC784C-2BCB-4340-AA03-7DB323209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4FDBEF49-8E0C-1049-9813-B43AE75647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BF4A34DC-E405-AF42-AC7D-06C65F2E86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6432C52-7114-C74B-878E-C6C95EB68E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A72DD875-0DD0-4EC8-42C8-21350BFDA445}"/>
              </a:ext>
            </a:extLst>
          </p:cNvPr>
          <p:cNvSpPr txBox="1"/>
          <p:nvPr/>
        </p:nvSpPr>
        <p:spPr>
          <a:xfrm rot="16200000">
            <a:off x="10035534" y="4025970"/>
            <a:ext cx="40324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Foto: FB Mathematik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6A8E263-B944-3723-66E4-789ED669243F}"/>
              </a:ext>
            </a:extLst>
          </p:cNvPr>
          <p:cNvSpPr txBox="1">
            <a:spLocks/>
          </p:cNvSpPr>
          <p:nvPr/>
        </p:nvSpPr>
        <p:spPr>
          <a:xfrm>
            <a:off x="354679" y="4852128"/>
            <a:ext cx="10925897" cy="1152161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4200" cap="all" spc="133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2133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867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3600" kern="0" dirty="0">
                <a:solidFill>
                  <a:schemeClr val="bg1"/>
                </a:solidFill>
              </a:rPr>
              <a:t>Der Beauftragte für Studierende Mit Behinderungen oder  Chronischen Erkrankungen</a:t>
            </a:r>
          </a:p>
        </p:txBody>
      </p:sp>
    </p:spTree>
    <p:extLst>
      <p:ext uri="{BB962C8B-B14F-4D97-AF65-F5344CB8AC3E}">
        <p14:creationId xmlns:p14="http://schemas.microsoft.com/office/powerpoint/2010/main" val="10777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78819" y="4323581"/>
            <a:ext cx="5327949" cy="176971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800" dirty="0"/>
              <a:t>Wer bin ich?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Was mache ich?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Was haben Sie davon?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34435" y="2063154"/>
            <a:ext cx="6121605" cy="1585434"/>
          </a:xfrm>
        </p:spPr>
        <p:txBody>
          <a:bodyPr/>
          <a:lstStyle/>
          <a:p>
            <a:r>
              <a:rPr lang="de-DE" sz="3200" dirty="0"/>
              <a:t>Das Beschwerde- und Verbesserungs-management in Studium und Lehre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22.09.2025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 dirty="0"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r="6815"/>
          <a:stretch/>
        </p:blipFill>
        <p:spPr>
          <a:xfrm>
            <a:off x="6636299" y="2060848"/>
            <a:ext cx="5176433" cy="3995559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Beschwerde- und Verbesserungsmanagement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868EEB-FD5E-5CD5-37F5-CF0995306126}"/>
              </a:ext>
            </a:extLst>
          </p:cNvPr>
          <p:cNvSpPr txBox="1"/>
          <p:nvPr/>
        </p:nvSpPr>
        <p:spPr>
          <a:xfrm rot="16200000">
            <a:off x="9910019" y="4447212"/>
            <a:ext cx="356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Foto: Thomas Ott</a:t>
            </a:r>
          </a:p>
        </p:txBody>
      </p:sp>
    </p:spTree>
    <p:extLst>
      <p:ext uri="{BB962C8B-B14F-4D97-AF65-F5344CB8AC3E}">
        <p14:creationId xmlns:p14="http://schemas.microsoft.com/office/powerpoint/2010/main" val="292031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79268" y="4381937"/>
            <a:ext cx="5327949" cy="176971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DE" sz="2800" dirty="0"/>
              <a:t>…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Was mache ich?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Was haben Sie davon?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79268" y="2097024"/>
            <a:ext cx="6146167" cy="1979388"/>
          </a:xfrm>
        </p:spPr>
        <p:txBody>
          <a:bodyPr/>
          <a:lstStyle/>
          <a:p>
            <a:r>
              <a:rPr lang="de-DE" sz="3200" dirty="0"/>
              <a:t>Der Beauftragte für Studierende mit Behinderungen oder Chronischen Erkrankungen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0750B14-FEC5-2C46-B783-0009E5A4E99F}" type="datetime1">
              <a:rPr lang="de-DE" smtClean="0"/>
              <a:t>22.09.2025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 dirty="0"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" r="6815"/>
          <a:stretch/>
        </p:blipFill>
        <p:spPr>
          <a:xfrm>
            <a:off x="6636299" y="2078632"/>
            <a:ext cx="5176433" cy="3995559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Beschwerde- und Verbesserungsmanagement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868EEB-FD5E-5CD5-37F5-CF0995306126}"/>
              </a:ext>
            </a:extLst>
          </p:cNvPr>
          <p:cNvSpPr txBox="1"/>
          <p:nvPr/>
        </p:nvSpPr>
        <p:spPr>
          <a:xfrm rot="16200000">
            <a:off x="9910019" y="4447212"/>
            <a:ext cx="356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Foto: Thomas Ott</a:t>
            </a:r>
          </a:p>
        </p:txBody>
      </p:sp>
    </p:spTree>
    <p:extLst>
      <p:ext uri="{BB962C8B-B14F-4D97-AF65-F5344CB8AC3E}">
        <p14:creationId xmlns:p14="http://schemas.microsoft.com/office/powerpoint/2010/main" val="213355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42134" y="2479071"/>
            <a:ext cx="5753866" cy="321626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/>
              <a:t>Beratung im Diskriminierungsfall für Studierende:</a:t>
            </a:r>
          </a:p>
          <a:p>
            <a:pPr marL="704850" lvl="3" indent="-457200">
              <a:buFont typeface="Wingdings" panose="05000000000000000000" pitchFamily="2" charset="2"/>
              <a:buChar char="§"/>
            </a:pPr>
            <a:r>
              <a:rPr lang="de-DE" sz="2800" dirty="0"/>
              <a:t>Vertraulich</a:t>
            </a:r>
          </a:p>
          <a:p>
            <a:pPr marL="704850" lvl="3" indent="-457200">
              <a:buFont typeface="Wingdings" panose="05000000000000000000" pitchFamily="2" charset="2"/>
              <a:buChar char="§"/>
            </a:pPr>
            <a:r>
              <a:rPr lang="de-DE" sz="2800" dirty="0"/>
              <a:t>Ergebnisoffen</a:t>
            </a:r>
          </a:p>
          <a:p>
            <a:pPr marL="704850" lvl="3" indent="-457200">
              <a:buFont typeface="Wingdings" panose="05000000000000000000" pitchFamily="2" charset="2"/>
              <a:buChar char="§"/>
            </a:pPr>
            <a:r>
              <a:rPr lang="de-DE" sz="2800" dirty="0"/>
              <a:t>Betroffenenorientiert</a:t>
            </a:r>
          </a:p>
          <a:p>
            <a:pPr marL="704850" lvl="3" indent="-457200">
              <a:buFont typeface="Wingdings" panose="05000000000000000000" pitchFamily="2" charset="2"/>
              <a:buChar char="§"/>
            </a:pPr>
            <a:r>
              <a:rPr lang="de-DE" sz="2800" dirty="0"/>
              <a:t>Anonym, wenn gewünscht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34435" y="1598400"/>
            <a:ext cx="11014792" cy="529697"/>
          </a:xfrm>
        </p:spPr>
        <p:txBody>
          <a:bodyPr/>
          <a:lstStyle/>
          <a:p>
            <a:r>
              <a:rPr lang="de-DE" dirty="0" err="1"/>
              <a:t>AntiDiskriminierungsstelle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50B14-FEC5-2C46-B783-0009E5A4E99F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22.09.2025</a:t>
            </a:fld>
            <a:endParaRPr kumimoji="0" lang="de-DE" sz="800" b="0" i="0" u="none" strike="noStrike" kern="1200" cap="none" spc="8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r="25833"/>
          <a:stretch/>
        </p:blipFill>
        <p:spPr>
          <a:xfrm>
            <a:off x="6741451" y="2312953"/>
            <a:ext cx="5065747" cy="4080575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Antidiskriminierungsstelle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868EEB-FD5E-5CD5-37F5-CF0995306126}"/>
              </a:ext>
            </a:extLst>
          </p:cNvPr>
          <p:cNvSpPr txBox="1"/>
          <p:nvPr/>
        </p:nvSpPr>
        <p:spPr>
          <a:xfrm rot="16200000">
            <a:off x="9794667" y="4375204"/>
            <a:ext cx="356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charset="0"/>
              </a:rPr>
              <a:t>Foto: Patrick Bal</a:t>
            </a:r>
          </a:p>
        </p:txBody>
      </p:sp>
    </p:spTree>
    <p:extLst>
      <p:ext uri="{BB962C8B-B14F-4D97-AF65-F5344CB8AC3E}">
        <p14:creationId xmlns:p14="http://schemas.microsoft.com/office/powerpoint/2010/main" val="283079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42134" y="2479071"/>
            <a:ext cx="6689970" cy="2277547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/>
              <a:t>Kontakt:</a:t>
            </a:r>
          </a:p>
          <a:p>
            <a:pPr lvl="1" indent="0"/>
            <a:r>
              <a:rPr lang="de-DE" sz="2800" dirty="0"/>
              <a:t>Márcia Elisa Moser</a:t>
            </a:r>
          </a:p>
          <a:p>
            <a:pPr lvl="1" indent="0"/>
            <a:r>
              <a:rPr lang="de-DE" sz="2800" dirty="0">
                <a:hlinkClick r:id="rId3"/>
              </a:rPr>
              <a:t>antidiskriminierung@tu-darmstadt.de</a:t>
            </a:r>
            <a:endParaRPr lang="de-DE" sz="2800" dirty="0"/>
          </a:p>
          <a:p>
            <a:pPr lvl="1" indent="0"/>
            <a:r>
              <a:rPr lang="de-DE" sz="2800" dirty="0"/>
              <a:t>Fon: 06151 16 26505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34435" y="1598400"/>
            <a:ext cx="11014792" cy="529697"/>
          </a:xfrm>
        </p:spPr>
        <p:txBody>
          <a:bodyPr/>
          <a:lstStyle/>
          <a:p>
            <a:r>
              <a:rPr lang="de-DE" dirty="0" err="1"/>
              <a:t>AntiDiskriminierungsstelle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50B14-FEC5-2C46-B783-0009E5A4E99F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22.09.2025</a:t>
            </a:fld>
            <a:endParaRPr kumimoji="0" lang="de-DE" sz="800" b="0" i="0" u="none" strike="noStrike" kern="1200" cap="none" spc="8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r="25833"/>
          <a:stretch/>
        </p:blipFill>
        <p:spPr>
          <a:xfrm>
            <a:off x="6741451" y="2312953"/>
            <a:ext cx="5065747" cy="4080575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Antidiskriminierungsstelle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868EEB-FD5E-5CD5-37F5-CF0995306126}"/>
              </a:ext>
            </a:extLst>
          </p:cNvPr>
          <p:cNvSpPr txBox="1"/>
          <p:nvPr/>
        </p:nvSpPr>
        <p:spPr>
          <a:xfrm rot="16200000">
            <a:off x="9794667" y="4375204"/>
            <a:ext cx="3563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MS PGothic" charset="0"/>
              </a:rPr>
              <a:t>Foto: Patrick Bal</a:t>
            </a:r>
          </a:p>
        </p:txBody>
      </p:sp>
    </p:spTree>
    <p:extLst>
      <p:ext uri="{BB962C8B-B14F-4D97-AF65-F5344CB8AC3E}">
        <p14:creationId xmlns:p14="http://schemas.microsoft.com/office/powerpoint/2010/main" val="272688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42134" y="3556941"/>
            <a:ext cx="5327949" cy="206210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eine gute Wahl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möglich, aber herausfordernd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42133" y="2128097"/>
            <a:ext cx="5938935" cy="1046761"/>
          </a:xfrm>
        </p:spPr>
        <p:txBody>
          <a:bodyPr/>
          <a:lstStyle/>
          <a:p>
            <a:r>
              <a:rPr lang="de-DE" dirty="0"/>
              <a:t>Studieren an der TU ist …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50B14-FEC5-2C46-B783-0009E5A4E99F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22.09.2025</a:t>
            </a:fld>
            <a:endParaRPr kumimoji="0" lang="de-DE" sz="800" b="0" i="0" u="none" strike="noStrike" kern="1200" cap="none" spc="8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r="39593"/>
          <a:stretch/>
        </p:blipFill>
        <p:spPr>
          <a:xfrm>
            <a:off x="6281068" y="1803156"/>
            <a:ext cx="5567429" cy="4580411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Studieren an der TU Darmstadt</a:t>
            </a:r>
          </a:p>
        </p:txBody>
      </p:sp>
    </p:spTree>
    <p:extLst>
      <p:ext uri="{BB962C8B-B14F-4D97-AF65-F5344CB8AC3E}">
        <p14:creationId xmlns:p14="http://schemas.microsoft.com/office/powerpoint/2010/main" val="273165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42134" y="3068960"/>
            <a:ext cx="5327949" cy="276998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Dranbleiben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Lerngruppe nutzen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Regeln kennen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Hilfe holen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42133" y="1844824"/>
            <a:ext cx="5938935" cy="1046761"/>
          </a:xfrm>
        </p:spPr>
        <p:txBody>
          <a:bodyPr/>
          <a:lstStyle/>
          <a:p>
            <a:r>
              <a:rPr lang="de-DE" dirty="0"/>
              <a:t>Erfolgreich studieren: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750B14-FEC5-2C46-B783-0009E5A4E99F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22.09.2025</a:t>
            </a:fld>
            <a:endParaRPr kumimoji="0" lang="de-DE" sz="800" b="0" i="0" u="none" strike="noStrike" kern="1200" cap="none" spc="8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pic>
        <p:nvPicPr>
          <p:cNvPr id="9" name="Bildplatzhalter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" t="45908" r="135" b="1"/>
          <a:stretch/>
        </p:blipFill>
        <p:spPr>
          <a:xfrm>
            <a:off x="6281068" y="1847654"/>
            <a:ext cx="5567429" cy="4535913"/>
          </a:xfr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4016086A-A28D-4A86-783E-40A15ED15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Studieren an der TU Darmstadt</a:t>
            </a:r>
          </a:p>
        </p:txBody>
      </p:sp>
    </p:spTree>
    <p:extLst>
      <p:ext uri="{BB962C8B-B14F-4D97-AF65-F5344CB8AC3E}">
        <p14:creationId xmlns:p14="http://schemas.microsoft.com/office/powerpoint/2010/main" val="2073200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5E2B9-D483-F142-B7B7-CF29D927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Beschwerde- und Verbesserungsmanagement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5962DD3B-C80A-B645-82B4-FA5EA536B6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16727" r="12863" b="32429"/>
          <a:stretch>
            <a:fillRect/>
          </a:stretch>
        </p:blipFill>
        <p:spPr>
          <a:xfrm>
            <a:off x="1631504" y="2053861"/>
            <a:ext cx="2167681" cy="2235168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451ED9-6A7B-144C-A307-B65C058CFE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Wolf Hertlein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61164F6-DF5C-7342-A353-273C63044C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6712" y="4005942"/>
            <a:ext cx="6671815" cy="283087"/>
          </a:xfrm>
        </p:spPr>
        <p:txBody>
          <a:bodyPr/>
          <a:lstStyle/>
          <a:p>
            <a:r>
              <a:rPr lang="de-DE" dirty="0"/>
              <a:t>Beauftragter für Studierende mit Behinderungen oder chronischen Erkrankungen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3EF44E-1DD2-DF47-A765-6087561BF8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6713" y="4392022"/>
            <a:ext cx="5759450" cy="287337"/>
          </a:xfrm>
        </p:spPr>
        <p:txBody>
          <a:bodyPr/>
          <a:lstStyle/>
          <a:p>
            <a:r>
              <a:rPr lang="de-DE" dirty="0"/>
              <a:t>feedback@tu-darmstadt.de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ADAF893-1CCC-1040-B4B7-A5529D66BF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76713" y="5138142"/>
            <a:ext cx="5759450" cy="287337"/>
          </a:xfrm>
        </p:spPr>
        <p:txBody>
          <a:bodyPr/>
          <a:lstStyle/>
          <a:p>
            <a:r>
              <a:rPr lang="de-DE" dirty="0"/>
              <a:t>www.tu-darmstadt.de/feedback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8D987FCA-A0F0-0F43-A3A3-A20AC15C7D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29BF82-92A4-454F-9EA3-87F40B35B3D7}" type="datetime1">
              <a:rPr lang="de-DE" smtClean="0"/>
              <a:t>22.09.2025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A9C85D-0A9C-D44E-93F5-3270A3D1D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6291095-7846-F64B-9A40-C59B2FA64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kern="1200" dirty="0">
                <a:latin typeface="Arial" charset="0"/>
                <a:ea typeface="MS PGothic" charset="0"/>
                <a:cs typeface="MS PGothic" charset="0"/>
              </a:rPr>
              <a:t>Dez. II Studium und Lehre, Hochschulrecht |Beschwerde- und Verbesserungsmanagement | Wolf Hertlein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731635D-F8D1-B64E-B0AE-33BFB5D9E0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55009" y="2278063"/>
            <a:ext cx="5759450" cy="681020"/>
          </a:xfrm>
        </p:spPr>
        <p:txBody>
          <a:bodyPr/>
          <a:lstStyle/>
          <a:p>
            <a:r>
              <a:rPr lang="de-DE" dirty="0"/>
              <a:t>DANKE!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09D928-D9E4-1046-95BC-ECC3AF10F8FF}"/>
              </a:ext>
            </a:extLst>
          </p:cNvPr>
          <p:cNvSpPr txBox="1"/>
          <p:nvPr/>
        </p:nvSpPr>
        <p:spPr>
          <a:xfrm>
            <a:off x="4079776" y="5425479"/>
            <a:ext cx="386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latin typeface="+mn-lt"/>
                <a:ea typeface="MS PGothic" panose="020B0600070205080204" pitchFamily="34" charset="-128"/>
              </a:rPr>
              <a:t>+49 6151 16 28220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C45D1B36-FC2D-0E1C-FC1A-F717489A8C20}"/>
              </a:ext>
            </a:extLst>
          </p:cNvPr>
          <p:cNvSpPr txBox="1">
            <a:spLocks/>
          </p:cNvSpPr>
          <p:nvPr/>
        </p:nvSpPr>
        <p:spPr>
          <a:xfrm>
            <a:off x="4176713" y="3615612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400" cap="none" spc="3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Beschwerde- und Verbesserungsmanagement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EBE805E9-E0A0-7C30-F2F5-DEEF63EA4677}"/>
              </a:ext>
            </a:extLst>
          </p:cNvPr>
          <p:cNvSpPr txBox="1">
            <a:spLocks/>
          </p:cNvSpPr>
          <p:nvPr/>
        </p:nvSpPr>
        <p:spPr>
          <a:xfrm>
            <a:off x="4155009" y="4779144"/>
            <a:ext cx="5759450" cy="287337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80000"/>
              </a:lnSpc>
              <a:spcBef>
                <a:spcPts val="267"/>
              </a:spcBef>
              <a:spcAft>
                <a:spcPts val="300"/>
              </a:spcAft>
              <a:buFont typeface="Wingdings" charset="0"/>
              <a:defRPr sz="1400" cap="none" spc="30" baseline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Arial Black"/>
              </a:defRPr>
            </a:lvl1pPr>
            <a:lvl2pPr marL="2117" indent="-2117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2pPr>
            <a:lvl3pPr marL="0" indent="0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None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3pPr>
            <a:lvl4pPr marL="479988" indent="-234945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4pPr>
            <a:lvl5pPr marL="715415" indent="-241294" algn="l" rtl="0" eaLnBrk="0" fontAlgn="base" hangingPunct="0">
              <a:spcBef>
                <a:spcPts val="267"/>
              </a:spcBef>
              <a:spcAft>
                <a:spcPts val="300"/>
              </a:spcAft>
              <a:buFont typeface="Wingdings" charset="0"/>
              <a:buChar char="§"/>
              <a:tabLst/>
              <a:defRPr sz="1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Tahoma" pitchFamily="34" charset="0"/>
              </a:defRPr>
            </a:lvl5pPr>
            <a:lvl6pPr marL="1820288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6pPr>
            <a:lvl7pPr marL="2429873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7pPr>
            <a:lvl8pPr marL="3039457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8pPr>
            <a:lvl9pPr marL="3649042" indent="-251878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133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studium-handicap@tu-darmstadt.de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210C869-E370-14B4-2D83-1244533712C7}"/>
              </a:ext>
            </a:extLst>
          </p:cNvPr>
          <p:cNvSpPr txBox="1"/>
          <p:nvPr/>
        </p:nvSpPr>
        <p:spPr>
          <a:xfrm>
            <a:off x="4074325" y="5841623"/>
            <a:ext cx="386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pc="30" dirty="0">
                <a:latin typeface="+mn-lt"/>
                <a:ea typeface="MS PGothic" panose="020B0600070205080204" pitchFamily="34" charset="-128"/>
              </a:rPr>
              <a:t>S1|01 116</a:t>
            </a:r>
          </a:p>
        </p:txBody>
      </p:sp>
    </p:spTree>
    <p:extLst>
      <p:ext uri="{BB962C8B-B14F-4D97-AF65-F5344CB8AC3E}">
        <p14:creationId xmlns:p14="http://schemas.microsoft.com/office/powerpoint/2010/main" val="3217729280"/>
      </p:ext>
    </p:extLst>
  </p:cSld>
  <p:clrMapOvr>
    <a:masterClrMapping/>
  </p:clrMapOvr>
</p:sld>
</file>

<file path=ppt/theme/theme1.xml><?xml version="1.0" encoding="utf-8"?>
<a:theme xmlns:a="http://schemas.openxmlformats.org/drawingml/2006/main" name="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531</Words>
  <Application>Microsoft Office PowerPoint</Application>
  <PresentationFormat>Breitbild</PresentationFormat>
  <Paragraphs>106</Paragraphs>
  <Slides>8</Slides>
  <Notes>8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Bitstream Charter</vt:lpstr>
      <vt:lpstr>Stafford</vt:lpstr>
      <vt:lpstr>Wingdings</vt:lpstr>
      <vt:lpstr>TUDa Präsentationsvorlage</vt:lpstr>
      <vt:lpstr>PowerPoint-Präsentation</vt:lpstr>
      <vt:lpstr>Das Beschwerde- und Verbesserungsmanagement</vt:lpstr>
      <vt:lpstr>Das Beschwerde- und Verbesserungsmanagement</vt:lpstr>
      <vt:lpstr>Die Antidiskriminierungsstelle</vt:lpstr>
      <vt:lpstr>Die Antidiskriminierungsstelle</vt:lpstr>
      <vt:lpstr>Studieren an der TU Darmstadt</vt:lpstr>
      <vt:lpstr>Studieren an der TU Darmstadt</vt:lpstr>
      <vt:lpstr>Beschwerde- und Verbesserungsmanagement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Hertlein, Wolf</cp:lastModifiedBy>
  <cp:revision>324</cp:revision>
  <cp:lastPrinted>2022-10-07T15:13:18Z</cp:lastPrinted>
  <dcterms:created xsi:type="dcterms:W3CDTF">2009-12-23T09:42:49Z</dcterms:created>
  <dcterms:modified xsi:type="dcterms:W3CDTF">2025-09-22T13:49:46Z</dcterms:modified>
</cp:coreProperties>
</file>